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6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 natural application is pattern recognition</a:t>
            </a:r>
            <a:endParaRPr/>
          </a:p>
        </p:txBody>
      </p:sp>
      <p:sp>
        <p:nvSpPr>
          <p:cNvPr id="186" name="Google Shape;18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63dfb0b60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structuring elements are disjoin - notice their centers</a:t>
            </a:r>
            <a:endParaRPr/>
          </a:p>
        </p:txBody>
      </p:sp>
      <p:sp>
        <p:nvSpPr>
          <p:cNvPr id="193" name="Google Shape;193;g63dfb0b606_0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skeletons can be used to reconstruct the original shape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Equidistant means here there is more than one closes point on the shape boundary (from the perspective of a skeleton)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in biology to recognise shapes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3dfb0b60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skeletons can be used to reconstruct the original shape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Equidistant means here there is more than one closest point on the shape boundary (from the perspective of a skeleton)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Used in biology to recognise shapes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63dfb0b606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23" name="Google Shape;22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detection - finding points which are somehow “special”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Feature extraction - computing a </a:t>
            </a:r>
            <a:r>
              <a:rPr i="1" lang="en-GB"/>
              <a:t>descriptor </a:t>
            </a:r>
            <a:r>
              <a:rPr lang="en-GB"/>
              <a:t>from pixels surrounding the “special” point </a:t>
            </a:r>
            <a:endParaRPr/>
          </a:p>
        </p:txBody>
      </p:sp>
      <p:sp>
        <p:nvSpPr>
          <p:cNvPr id="237" name="Google Shape;237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45" name="Google Shape;24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52" name="Google Shape;25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65f2588c8_7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65f2588c8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g465f2588c8_7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63dfb0b60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63dfb0b606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284" name="Google Shape;28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Just take any dimension along which the coordinates differ most.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65f2588c8_7_20:notes"/>
          <p:cNvSpPr/>
          <p:nvPr>
            <p:ph idx="2" type="sldImg"/>
          </p:nvPr>
        </p:nvSpPr>
        <p:spPr>
          <a:xfrm>
            <a:off x="1272567" y="685800"/>
            <a:ext cx="43128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65f2588c8_7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33" name="Google Shape;13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</a:t>
            </a:r>
            <a:r>
              <a:rPr lang="en-GB"/>
              <a:t>nly when the structuring element is completely contained inside an area the pixel values are retained, otherwise they get deleted (zeroed) or, in other words, eroded.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425cd3731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425cd373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Just choose a neighbouring pixel with the smallest value (the neighbourhood is defined by the structuring element). This is true as long as we use a flat structuring element (a value of 0 wherever the structuring element is defined and -inf everywhere else). </a:t>
            </a:r>
            <a:endParaRPr/>
          </a:p>
        </p:txBody>
      </p:sp>
      <p:sp>
        <p:nvSpPr>
          <p:cNvPr id="143" name="Google Shape;143;g4425cd3731_0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52" name="Google Shape;15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Superimpose the structuring element wherever there are active pixels (pixels of a binary image with a value of 1). Activate all pixels that fall below the superimposed structuring element.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4425cd3731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4425cd3731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-GB"/>
              <a:t>Just choose a neighbouring pixel with the highest value (the neighbourhood is defined by the structuring element). This is true as long as we use a flat structuring element (a value of 0 wherever the structuring element is defined and -inf everywhere else). </a:t>
            </a:r>
            <a:endParaRPr/>
          </a:p>
        </p:txBody>
      </p:sp>
      <p:sp>
        <p:nvSpPr>
          <p:cNvPr id="161" name="Google Shape;161;g4425cd3731_0_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0" name="Google Shape;17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erode, then dilate.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8" name="Google Shape;1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dilate, then erode.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GB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ajd tytułowy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143001" y="1122350"/>
            <a:ext cx="6858000" cy="238733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143001" y="3601891"/>
            <a:ext cx="6858000" cy="165542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  <a:defRPr b="0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541"/>
              <a:buFont typeface="Arial"/>
              <a:buNone/>
              <a:defRPr b="0" i="0" sz="154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tekst pionowy" type="vertTx">
  <p:cSld name="VERTICAL_TEX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1"/>
          <p:cNvSpPr txBox="1"/>
          <p:nvPr>
            <p:ph idx="1" type="body"/>
          </p:nvPr>
        </p:nvSpPr>
        <p:spPr>
          <a:xfrm rot="5400000">
            <a:off x="2396458" y="58243"/>
            <a:ext cx="4351084" cy="78854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pionowy i tekst" type="vertTitleAndTx">
  <p:cSld name="VERTICAL_TITLE_AND_VERTICAL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/>
          <p:nvPr>
            <p:ph type="title"/>
          </p:nvPr>
        </p:nvSpPr>
        <p:spPr>
          <a:xfrm rot="5400000">
            <a:off x="4623389" y="2285173"/>
            <a:ext cx="5812011" cy="197069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6" name="Google Shape;56;p12"/>
          <p:cNvSpPr txBox="1"/>
          <p:nvPr>
            <p:ph idx="1" type="body"/>
          </p:nvPr>
        </p:nvSpPr>
        <p:spPr>
          <a:xfrm rot="5400000">
            <a:off x="615414" y="378361"/>
            <a:ext cx="5812011" cy="57843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wa elementy zawartości" type="twoObj">
  <p:cSld name="TWO_OBJEC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686344" y="609440"/>
            <a:ext cx="77781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686344" y="1982481"/>
            <a:ext cx="3822900" cy="4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2" type="body"/>
          </p:nvPr>
        </p:nvSpPr>
        <p:spPr>
          <a:xfrm>
            <a:off x="4639955" y="1982481"/>
            <a:ext cx="3824700" cy="4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zawartość" type="obj">
  <p:cSld name="OBJEC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686344" y="609440"/>
            <a:ext cx="77781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686344" y="1982481"/>
            <a:ext cx="7778100" cy="4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ajd tytułowy" type="title">
  <p:cSld name="TITLE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ctrTitle"/>
          </p:nvPr>
        </p:nvSpPr>
        <p:spPr>
          <a:xfrm>
            <a:off x="1143000" y="1122350"/>
            <a:ext cx="6858000" cy="23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" type="subTitle"/>
          </p:nvPr>
        </p:nvSpPr>
        <p:spPr>
          <a:xfrm>
            <a:off x="1143000" y="3601891"/>
            <a:ext cx="6858000" cy="16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93700" marR="0" rtl="0" algn="ctr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ctr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93800" marR="0" rtl="0" algn="ctr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ctr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93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794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główek sekcji" type="secHead">
  <p:cSld name="SECTION_HEAD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623826" y="1710178"/>
            <a:ext cx="78870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body"/>
          </p:nvPr>
        </p:nvSpPr>
        <p:spPr>
          <a:xfrm>
            <a:off x="623826" y="4588809"/>
            <a:ext cx="7887000" cy="15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2286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ównanie" type="twoTxTwoObj">
  <p:cSld name="TWO_OBJECTS_WITH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8"/>
          <p:cNvSpPr txBox="1"/>
          <p:nvPr>
            <p:ph type="title"/>
          </p:nvPr>
        </p:nvSpPr>
        <p:spPr>
          <a:xfrm>
            <a:off x="629262" y="364512"/>
            <a:ext cx="78870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1" name="Google Shape;81;p18"/>
          <p:cNvSpPr txBox="1"/>
          <p:nvPr>
            <p:ph idx="1" type="body"/>
          </p:nvPr>
        </p:nvSpPr>
        <p:spPr>
          <a:xfrm>
            <a:off x="629262" y="1681363"/>
            <a:ext cx="38694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-2286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2" type="body"/>
          </p:nvPr>
        </p:nvSpPr>
        <p:spPr>
          <a:xfrm>
            <a:off x="629262" y="2505476"/>
            <a:ext cx="38694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18"/>
          <p:cNvSpPr txBox="1"/>
          <p:nvPr>
            <p:ph idx="3" type="body"/>
          </p:nvPr>
        </p:nvSpPr>
        <p:spPr>
          <a:xfrm>
            <a:off x="4629082" y="1681363"/>
            <a:ext cx="3887100" cy="8241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-2286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1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1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1" i="0" sz="1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4" type="body"/>
          </p:nvPr>
        </p:nvSpPr>
        <p:spPr>
          <a:xfrm>
            <a:off x="4629082" y="2505476"/>
            <a:ext cx="38871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lko tytuł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/>
          <p:nvPr>
            <p:ph type="title"/>
          </p:nvPr>
        </p:nvSpPr>
        <p:spPr>
          <a:xfrm>
            <a:off x="686344" y="609440"/>
            <a:ext cx="77781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sty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awartość z podpisem" type="objTx">
  <p:cSld name="OBJECT_WITH_CAPTIO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/>
          <p:nvPr>
            <p:ph type="title"/>
          </p:nvPr>
        </p:nvSpPr>
        <p:spPr>
          <a:xfrm>
            <a:off x="629262" y="456720"/>
            <a:ext cx="2949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3" name="Google Shape;93;p21"/>
          <p:cNvSpPr txBox="1"/>
          <p:nvPr>
            <p:ph idx="1" type="body"/>
          </p:nvPr>
        </p:nvSpPr>
        <p:spPr>
          <a:xfrm>
            <a:off x="3887015" y="986919"/>
            <a:ext cx="4629000" cy="48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064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»"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619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65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–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65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»"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65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65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65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65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2" type="body"/>
          </p:nvPr>
        </p:nvSpPr>
        <p:spPr>
          <a:xfrm>
            <a:off x="629262" y="2057400"/>
            <a:ext cx="2949300" cy="38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2286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zawartość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raz z podpisem" type="picTx">
  <p:cSld name="PICTURE_WITH_CAPTION_TEX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2"/>
          <p:cNvSpPr txBox="1"/>
          <p:nvPr>
            <p:ph type="title"/>
          </p:nvPr>
        </p:nvSpPr>
        <p:spPr>
          <a:xfrm>
            <a:off x="629262" y="456720"/>
            <a:ext cx="29493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b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8" name="Google Shape;98;p22"/>
          <p:cNvSpPr/>
          <p:nvPr>
            <p:ph idx="2" type="pic"/>
          </p:nvPr>
        </p:nvSpPr>
        <p:spPr>
          <a:xfrm>
            <a:off x="3887015" y="986919"/>
            <a:ext cx="4629000" cy="48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0" lvl="0" marL="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3937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8001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193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600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  <a:defRPr b="0" i="0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1993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2794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b="0" i="0" sz="1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629262" y="2057400"/>
            <a:ext cx="2949300" cy="38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22860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i tekst pionowy" type="vertTx">
  <p:cSld name="VERTICAL_TEX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title"/>
          </p:nvPr>
        </p:nvSpPr>
        <p:spPr>
          <a:xfrm>
            <a:off x="686344" y="609440"/>
            <a:ext cx="77781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3"/>
          <p:cNvSpPr txBox="1"/>
          <p:nvPr>
            <p:ph idx="1" type="body"/>
          </p:nvPr>
        </p:nvSpPr>
        <p:spPr>
          <a:xfrm rot="5400000">
            <a:off x="2515752" y="153081"/>
            <a:ext cx="4119300" cy="77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3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tuł pionowy i tekst" type="vertTitleAndTx">
  <p:cSld name="VERTICAL_TITLE_AND_VERTICAL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4"/>
          <p:cNvSpPr txBox="1"/>
          <p:nvPr>
            <p:ph type="title"/>
          </p:nvPr>
        </p:nvSpPr>
        <p:spPr>
          <a:xfrm rot="5400000">
            <a:off x="4746702" y="2383790"/>
            <a:ext cx="5492100" cy="194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4"/>
          <p:cNvSpPr txBox="1"/>
          <p:nvPr>
            <p:ph idx="1" type="body"/>
          </p:nvPr>
        </p:nvSpPr>
        <p:spPr>
          <a:xfrm rot="5400000">
            <a:off x="792321" y="503390"/>
            <a:ext cx="5492100" cy="57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4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wa elementy zawartości" type="twoObj">
  <p:cSld name="TWO_OBJECT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629263" y="1825439"/>
            <a:ext cx="3877501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2" type="body"/>
          </p:nvPr>
        </p:nvSpPr>
        <p:spPr>
          <a:xfrm>
            <a:off x="4637237" y="1825439"/>
            <a:ext cx="3877502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główek sekcji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623826" y="1710178"/>
            <a:ext cx="7886835" cy="285269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513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623826" y="4588810"/>
            <a:ext cx="7886835" cy="150126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  <a:defRPr b="0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541"/>
              <a:buFont typeface="Arial"/>
              <a:buNone/>
              <a:defRPr b="0" i="0" sz="154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orównanie" type="twoTxTwoObj">
  <p:cSld name="TWO_OBJECTS_WITH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629262" y="364512"/>
            <a:ext cx="7886835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1" type="body"/>
          </p:nvPr>
        </p:nvSpPr>
        <p:spPr>
          <a:xfrm>
            <a:off x="629262" y="1681363"/>
            <a:ext cx="3869347" cy="82411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  <a:defRPr b="1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1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541"/>
              <a:buFont typeface="Arial"/>
              <a:buNone/>
              <a:defRPr b="1" i="0" sz="154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1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1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2" type="body"/>
          </p:nvPr>
        </p:nvSpPr>
        <p:spPr>
          <a:xfrm>
            <a:off x="629262" y="2505476"/>
            <a:ext cx="3869347" cy="36840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3" type="body"/>
          </p:nvPr>
        </p:nvSpPr>
        <p:spPr>
          <a:xfrm>
            <a:off x="4629082" y="1681363"/>
            <a:ext cx="3887015" cy="824113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  <a:defRPr b="1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1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541"/>
              <a:buFont typeface="Arial"/>
              <a:buNone/>
              <a:defRPr b="1" i="0" sz="154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1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1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370"/>
              <a:buFont typeface="Arial"/>
              <a:buNone/>
              <a:defRPr b="1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4" type="body"/>
          </p:nvPr>
        </p:nvSpPr>
        <p:spPr>
          <a:xfrm>
            <a:off x="4629082" y="2505476"/>
            <a:ext cx="3887015" cy="36840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24307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4307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4307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•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4307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–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4307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  <a:defRPr b="0" i="0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26453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26453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26453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26453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541"/>
              <a:buFont typeface="Arial"/>
              <a:buChar char="•"/>
              <a:defRPr b="0" i="0" sz="1541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ylko tytuł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sty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awartość z podpisem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74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" type="body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259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740"/>
              <a:buFont typeface="Arial"/>
              <a:buChar char="»"/>
              <a:defRPr b="0" i="0" sz="274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0809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397"/>
              <a:buFont typeface="Arial"/>
              <a:buChar char="–"/>
              <a:defRPr b="0" i="0" sz="239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9092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Char char="•"/>
              <a:defRPr b="0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7311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Char char="–"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7311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Char char="»"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7311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Char char="•"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7311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Char char="•"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7311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Char char="•"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7311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Char char="•"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199"/>
              <a:buFont typeface="Arial"/>
              <a:buNone/>
              <a:defRPr b="0" i="0" sz="11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027"/>
              <a:buFont typeface="Arial"/>
              <a:buNone/>
              <a:defRPr b="0" i="0" sz="102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856"/>
              <a:buFont typeface="Arial"/>
              <a:buNone/>
              <a:defRPr b="0" i="0" sz="8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856"/>
              <a:buFont typeface="Arial"/>
              <a:buNone/>
              <a:defRPr b="0" i="0" sz="8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raz z podpisem" type="picTx">
  <p:cSld name="PICTURE_WITH_CAPTIO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title"/>
          </p:nvPr>
        </p:nvSpPr>
        <p:spPr>
          <a:xfrm>
            <a:off x="629262" y="456720"/>
            <a:ext cx="2949239" cy="16006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74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0"/>
          <p:cNvSpPr/>
          <p:nvPr>
            <p:ph idx="2" type="pic"/>
          </p:nvPr>
        </p:nvSpPr>
        <p:spPr>
          <a:xfrm>
            <a:off x="3887016" y="986919"/>
            <a:ext cx="4629082" cy="487407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740"/>
              <a:buFont typeface="Arial"/>
              <a:buNone/>
              <a:defRPr b="0" i="0" sz="274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397"/>
              <a:buFont typeface="Arial"/>
              <a:buNone/>
              <a:defRPr b="0" i="0" sz="239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  <a:defRPr b="0" i="0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712"/>
              <a:buFont typeface="Arial"/>
              <a:buNone/>
              <a:defRPr b="0" i="0" sz="171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None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None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None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1712"/>
              <a:buFont typeface="Arial"/>
              <a:buNone/>
              <a:defRPr b="0" i="0" sz="1712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629262" y="2057401"/>
            <a:ext cx="2949239" cy="381224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370"/>
              <a:buFont typeface="Arial"/>
              <a:buNone/>
              <a:defRPr b="0" i="0" sz="137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199"/>
              <a:buFont typeface="Arial"/>
              <a:buNone/>
              <a:defRPr b="0" i="0" sz="11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1027"/>
              <a:buFont typeface="Arial"/>
              <a:buNone/>
              <a:defRPr b="0" i="0" sz="1027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856"/>
              <a:buFont typeface="Arial"/>
              <a:buNone/>
              <a:defRPr b="0" i="0" sz="8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856"/>
              <a:buFont typeface="Arial"/>
              <a:buNone/>
              <a:defRPr b="0" i="0" sz="85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28"/>
              </a:spcBef>
              <a:spcAft>
                <a:spcPts val="0"/>
              </a:spcAft>
              <a:buClr>
                <a:schemeClr val="dk1"/>
              </a:buClr>
              <a:buSzPts val="856"/>
              <a:buFont typeface="Arial"/>
              <a:buNone/>
              <a:defRPr b="0" i="0" sz="856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5.jp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169529" y="6254324"/>
            <a:ext cx="294923" cy="295355"/>
          </a:xfrm>
          <a:prstGeom prst="rect">
            <a:avLst/>
          </a:prstGeom>
          <a:noFill/>
          <a:ln>
            <a:noFill/>
          </a:ln>
        </p:spPr>
        <p:txBody>
          <a:bodyPr anchorCtr="0" anchor="t" bIns="52125" lIns="52125" spcFirstLastPara="1" rIns="52125" wrap="square" tIns="521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37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686344" y="609440"/>
            <a:ext cx="7778100" cy="114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9850" lIns="79850" spcFirstLastPara="1" rIns="79850" wrap="square" tIns="79850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3937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8001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11938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1600200" marR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b="0" i="0" sz="4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1" type="body"/>
          </p:nvPr>
        </p:nvSpPr>
        <p:spPr>
          <a:xfrm>
            <a:off x="686344" y="1982481"/>
            <a:ext cx="7778100" cy="41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79850" lIns="79850" spcFirstLastPara="1" rIns="79850" wrap="square" tIns="79850">
            <a:noAutofit/>
          </a:bodyPr>
          <a:lstStyle>
            <a:lvl1pPr indent="-425450" lvl="0" marL="4572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25450" lvl="1" marL="9144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25450" lvl="2" marL="13716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25450" lvl="3" marL="18288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–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25450" lvl="4" marL="2286000" marR="0" rtl="0" algn="l">
              <a:spcBef>
                <a:spcPts val="70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»"/>
              <a:defRPr b="0" i="0" sz="3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25" lIns="45525" spcFirstLastPara="1" rIns="45525" wrap="square" tIns="45525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gif"/><Relationship Id="rId4" Type="http://schemas.openxmlformats.org/officeDocument/2006/relationships/hyperlink" Target="https://commons.wikimedia.org/w/index.php?curid=58367668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gif"/><Relationship Id="rId4" Type="http://schemas.openxmlformats.org/officeDocument/2006/relationships/hyperlink" Target="https://commons.wikimedia.org/w/index.php?curid=58367668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5"/>
          <p:cNvSpPr txBox="1"/>
          <p:nvPr>
            <p:ph type="ctrTitle"/>
          </p:nvPr>
        </p:nvSpPr>
        <p:spPr>
          <a:xfrm>
            <a:off x="1143001" y="1122350"/>
            <a:ext cx="6858000" cy="238733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623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Mathematical Morphological (MM) Operations on Images</a:t>
            </a:r>
            <a:endParaRPr b="0" i="0" sz="4623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5"/>
          <p:cNvSpPr txBox="1"/>
          <p:nvPr>
            <p:ph idx="1" type="subTitle"/>
          </p:nvPr>
        </p:nvSpPr>
        <p:spPr>
          <a:xfrm>
            <a:off x="1143001" y="3601891"/>
            <a:ext cx="6858000" cy="16554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55"/>
              <a:buFont typeface="Arial"/>
              <a:buNone/>
            </a:pPr>
            <a:r>
              <a:rPr b="0" i="0" lang="en-GB" sz="2055" u="sng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Mikołaj Leszczuk</a:t>
            </a:r>
            <a:r>
              <a:rPr b="0" i="0" lang="en-GB" sz="2055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Andrzej Matiolański</a:t>
            </a:r>
            <a:endParaRPr b="0" i="0" sz="2055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66306" y="1"/>
            <a:ext cx="1577693" cy="14176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26400" y="6463921"/>
            <a:ext cx="1117600" cy="3939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4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Hit-or-Miss Transform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4"/>
          <p:cNvSpPr txBox="1"/>
          <p:nvPr>
            <p:ph idx="1" type="body"/>
          </p:nvPr>
        </p:nvSpPr>
        <p:spPr>
          <a:xfrm>
            <a:off x="0" y="1825450"/>
            <a:ext cx="9144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79095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Detecting, in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binary image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given: 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Configuration, or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Pattern</a:t>
            </a:r>
            <a:endParaRPr sz="2400"/>
          </a:p>
          <a:p>
            <a:pPr indent="-379095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Using: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Morphological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r>
              <a:rPr b="0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operator,</a:t>
            </a:r>
            <a:b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Pair of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disjoint structuring</a:t>
            </a:r>
            <a:br>
              <a:rPr b="1" lang="en-GB" sz="2400">
                <a:solidFill>
                  <a:srgbClr val="FF0000"/>
                </a:solidFill>
              </a:rPr>
            </a:b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elements</a:t>
            </a:r>
            <a:endParaRPr sz="2400"/>
          </a:p>
          <a:p>
            <a:pPr indent="-379095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 – set of positions, where: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–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baseline="30000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structuring element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fitting in foreground of input image and</a:t>
            </a:r>
            <a:endParaRPr sz="2400"/>
          </a:p>
          <a:p>
            <a:pPr indent="-358710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–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baseline="30000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nd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structuring element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missing it completely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34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888" y="1690005"/>
            <a:ext cx="3878400" cy="274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5"/>
          <p:cNvSpPr txBox="1"/>
          <p:nvPr>
            <p:ph type="title"/>
          </p:nvPr>
        </p:nvSpPr>
        <p:spPr>
          <a:xfrm>
            <a:off x="629262" y="364512"/>
            <a:ext cx="78855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Hit-or-Miss Transform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6" name="Google Shape;196;p3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12033" l="0" r="3605" t="0"/>
          <a:stretch/>
        </p:blipFill>
        <p:spPr>
          <a:xfrm>
            <a:off x="1025700" y="1544750"/>
            <a:ext cx="7092600" cy="4579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7" name="Google Shape;197;p35"/>
          <p:cNvGrpSpPr/>
          <p:nvPr/>
        </p:nvGrpSpPr>
        <p:grpSpPr>
          <a:xfrm>
            <a:off x="3080400" y="1635275"/>
            <a:ext cx="259800" cy="259800"/>
            <a:chOff x="3080400" y="1635275"/>
            <a:chExt cx="259800" cy="259800"/>
          </a:xfrm>
        </p:grpSpPr>
        <p:cxnSp>
          <p:nvCxnSpPr>
            <p:cNvPr id="198" name="Google Shape;198;p35"/>
            <p:cNvCxnSpPr/>
            <p:nvPr/>
          </p:nvCxnSpPr>
          <p:spPr>
            <a:xfrm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99" name="Google Shape;199;p35"/>
            <p:cNvCxnSpPr/>
            <p:nvPr/>
          </p:nvCxnSpPr>
          <p:spPr>
            <a:xfrm flipH="1" rot="10800000"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0" name="Google Shape;200;p35"/>
          <p:cNvGrpSpPr/>
          <p:nvPr/>
        </p:nvGrpSpPr>
        <p:grpSpPr>
          <a:xfrm>
            <a:off x="3365925" y="4145500"/>
            <a:ext cx="259800" cy="259800"/>
            <a:chOff x="3080400" y="1635275"/>
            <a:chExt cx="259800" cy="259800"/>
          </a:xfrm>
        </p:grpSpPr>
        <p:cxnSp>
          <p:nvCxnSpPr>
            <p:cNvPr id="201" name="Google Shape;201;p35"/>
            <p:cNvCxnSpPr/>
            <p:nvPr/>
          </p:nvCxnSpPr>
          <p:spPr>
            <a:xfrm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2" name="Google Shape;202;p35"/>
            <p:cNvCxnSpPr/>
            <p:nvPr/>
          </p:nvCxnSpPr>
          <p:spPr>
            <a:xfrm flipH="1" rot="10800000"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203" name="Google Shape;203;p35"/>
          <p:cNvGrpSpPr/>
          <p:nvPr/>
        </p:nvGrpSpPr>
        <p:grpSpPr>
          <a:xfrm>
            <a:off x="3106125" y="6376850"/>
            <a:ext cx="259800" cy="259800"/>
            <a:chOff x="3080400" y="1635275"/>
            <a:chExt cx="259800" cy="259800"/>
          </a:xfrm>
        </p:grpSpPr>
        <p:cxnSp>
          <p:nvCxnSpPr>
            <p:cNvPr id="204" name="Google Shape;204;p35"/>
            <p:cNvCxnSpPr/>
            <p:nvPr/>
          </p:nvCxnSpPr>
          <p:spPr>
            <a:xfrm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05" name="Google Shape;205;p35"/>
            <p:cNvCxnSpPr/>
            <p:nvPr/>
          </p:nvCxnSpPr>
          <p:spPr>
            <a:xfrm flipH="1" rot="10800000">
              <a:off x="3080400" y="1635275"/>
              <a:ext cx="259800" cy="259800"/>
            </a:xfrm>
            <a:prstGeom prst="straightConnector1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206" name="Google Shape;206;p35"/>
          <p:cNvSpPr txBox="1"/>
          <p:nvPr/>
        </p:nvSpPr>
        <p:spPr>
          <a:xfrm>
            <a:off x="3469350" y="6258200"/>
            <a:ext cx="50454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- a</a:t>
            </a:r>
            <a:r>
              <a:rPr lang="en-GB" sz="2000"/>
              <a:t> center of a structuring element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(Topological) Image</a:t>
            </a:r>
            <a:b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Skeleton</a:t>
            </a:r>
            <a:endParaRPr b="0" i="0" sz="385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6"/>
          <p:cNvSpPr txBox="1"/>
          <p:nvPr>
            <p:ph idx="1" type="body"/>
          </p:nvPr>
        </p:nvSpPr>
        <p:spPr>
          <a:xfrm>
            <a:off x="0" y="1825450"/>
            <a:ext cx="5646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758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Thinner version of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shape/binary image </a:t>
            </a:r>
            <a:endParaRPr sz="2400"/>
          </a:p>
          <a:p>
            <a:pPr indent="-349758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Equidistant</a:t>
            </a:r>
            <a:r>
              <a:rPr b="0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its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boundaries</a:t>
            </a:r>
            <a:endParaRPr sz="2400"/>
          </a:p>
          <a:p>
            <a:pPr indent="-349758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Morphological skeleton</a:t>
            </a:r>
            <a:endParaRPr sz="2400"/>
          </a:p>
          <a:p>
            <a:pPr indent="-349758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Skeleton</a:t>
            </a:r>
            <a:r>
              <a:rPr b="0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computed by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morphological operators</a:t>
            </a:r>
            <a:endParaRPr sz="2400"/>
          </a:p>
          <a:p>
            <a:pPr indent="-349758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sz="2400"/>
          </a:p>
          <a:p>
            <a:pPr indent="-329373" lvl="1" marL="75971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Shape and its skeleton </a:t>
            </a:r>
            <a:endParaRPr sz="2400"/>
          </a:p>
          <a:p>
            <a:pPr indent="-329373" lvl="1" marL="75971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Made with algorithm preserving topology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Google Shape;213;p3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877" y="1825313"/>
            <a:ext cx="3498000" cy="43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7"/>
          <p:cNvSpPr txBox="1"/>
          <p:nvPr>
            <p:ph type="title"/>
          </p:nvPr>
        </p:nvSpPr>
        <p:spPr>
          <a:xfrm>
            <a:off x="629262" y="364512"/>
            <a:ext cx="78855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(Topological) Image</a:t>
            </a:r>
            <a:b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Skeleton cont.</a:t>
            </a:r>
            <a:endParaRPr b="0" i="0" sz="385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7"/>
          <p:cNvSpPr txBox="1"/>
          <p:nvPr>
            <p:ph idx="1" type="body"/>
          </p:nvPr>
        </p:nvSpPr>
        <p:spPr>
          <a:xfrm>
            <a:off x="0" y="1825450"/>
            <a:ext cx="56460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758" lvl="0" marL="33432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lang="en-GB" sz="2400"/>
              <a:t>Applications</a:t>
            </a:r>
            <a:endParaRPr sz="2400"/>
          </a:p>
          <a:p>
            <a:pPr indent="-270635" lvl="1" marL="75971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lang="en-GB" sz="2400"/>
              <a:t>Fingerprints scanning</a:t>
            </a:r>
            <a:endParaRPr sz="2400"/>
          </a:p>
          <a:p>
            <a:pPr indent="-270635" lvl="1" marL="75971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lang="en-GB" sz="2400"/>
              <a:t>Optical Character Recognition (OCR)</a:t>
            </a:r>
            <a:endParaRPr sz="2400"/>
          </a:p>
          <a:p>
            <a:pPr indent="-270635" lvl="1" marL="75971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lang="en-GB" sz="2400"/>
              <a:t>Compression</a:t>
            </a:r>
            <a:endParaRPr sz="2400"/>
          </a:p>
          <a:p>
            <a:pPr indent="-270635" lvl="1" marL="75971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lang="en-GB" sz="2400"/>
              <a:t>Protein folding analysis</a:t>
            </a:r>
            <a:endParaRPr sz="2400"/>
          </a:p>
        </p:txBody>
      </p:sp>
      <p:pic>
        <p:nvPicPr>
          <p:cNvPr id="220" name="Google Shape;220;p37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877" y="1825313"/>
            <a:ext cx="3498000" cy="435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8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MATLAB Examples of Binary</a:t>
            </a:r>
            <a:b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and Its Image Skeleton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3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2418422"/>
            <a:ext cx="3878263" cy="3165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8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37088" y="2418422"/>
            <a:ext cx="3878262" cy="31657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Contours (Edges)</a:t>
            </a:r>
            <a:b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Finding (Detection)</a:t>
            </a:r>
            <a:endParaRPr b="0" i="0" sz="385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39"/>
          <p:cNvSpPr txBox="1"/>
          <p:nvPr>
            <p:ph idx="1" type="body"/>
          </p:nvPr>
        </p:nvSpPr>
        <p:spPr>
          <a:xfrm>
            <a:off x="629262" y="1825439"/>
            <a:ext cx="7885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Set of mathematical methods aiming at identifying discontinuity points</a:t>
            </a:r>
            <a:endParaRPr sz="2400"/>
          </a:p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Discontinuity points – where 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image brightness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chang</a:t>
            </a:r>
            <a:r>
              <a:rPr lang="en-GB" sz="2400"/>
              <a:t>es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sharply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These points typically organized into a set of curved line segments (edges)</a:t>
            </a:r>
            <a:endParaRPr sz="2400"/>
          </a:p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Similar to: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–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Step detection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1D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signals)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–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Change detection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time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signals)</a:t>
            </a:r>
            <a:endParaRPr sz="2400"/>
          </a:p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Fundamental tool in: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processing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Machine/computer vision</a:t>
            </a:r>
            <a:endParaRPr sz="24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Contours (Edges)</a:t>
            </a:r>
            <a:b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85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Finding (Detection) Example</a:t>
            </a:r>
            <a:endParaRPr b="0" i="0" sz="3852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629263" y="1825439"/>
            <a:ext cx="3877501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9121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000"/>
              <a:buFont typeface="Arial"/>
              <a:buChar char="»"/>
            </a:pPr>
            <a:r>
              <a:rPr b="1" i="0" lang="en-GB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Canny edge detection</a:t>
            </a:r>
            <a:endParaRPr sz="3000"/>
          </a:p>
          <a:p>
            <a:pPr indent="-329121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»"/>
            </a:pP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Applied to photograph</a:t>
            </a:r>
            <a:endParaRPr sz="3000"/>
          </a:p>
          <a:p>
            <a:pPr indent="-329121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»"/>
            </a:pP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Applications: </a:t>
            </a:r>
            <a:endParaRPr sz="3000"/>
          </a:p>
          <a:p>
            <a:pPr indent="-308736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000"/>
              <a:buFont typeface="Arial"/>
              <a:buChar char="–"/>
            </a:pPr>
            <a:r>
              <a:rPr b="1" i="0" lang="en-GB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Feature detection</a:t>
            </a:r>
            <a:endParaRPr sz="3000"/>
          </a:p>
          <a:p>
            <a:pPr indent="-308736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3000"/>
              <a:buFont typeface="Arial"/>
              <a:buChar char="–"/>
            </a:pPr>
            <a:r>
              <a:rPr b="1" i="0" lang="en-GB" sz="30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Feature extraction</a:t>
            </a:r>
            <a:endParaRPr b="1" i="0" sz="30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45500" y="2167725"/>
            <a:ext cx="5521800" cy="183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40"/>
          <p:cNvSpPr txBox="1"/>
          <p:nvPr/>
        </p:nvSpPr>
        <p:spPr>
          <a:xfrm>
            <a:off x="4268088" y="4139707"/>
            <a:ext cx="3876600" cy="6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“EdgeDetectionMathematica” by JonMcLoone (talk) – I (JonMcLoone (talk)) created this work entirely by myself.. Licensed under CC BY-SA 3.0 via Wikipedia – </a:t>
            </a:r>
            <a:r>
              <a:rPr b="0" i="0" lang="en-GB" sz="800" u="sng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rPr>
              <a:t>https://en.wikipedia.org/wiki/File:EdgeDetectionMathematica.png#/media/File:EdgeDetectionMathematica.png</a:t>
            </a:r>
            <a:endParaRPr b="0" i="0" sz="800" u="sng" cap="none" strike="noStrike">
              <a:solidFill>
                <a:schemeClr val="accent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1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Distance Transform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41"/>
          <p:cNvSpPr txBox="1"/>
          <p:nvPr>
            <p:ph idx="1" type="body"/>
          </p:nvPr>
        </p:nvSpPr>
        <p:spPr>
          <a:xfrm>
            <a:off x="629262" y="1825439"/>
            <a:ext cx="7885477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8" lvl="0" marL="334328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</a:pPr>
            <a:r>
              <a:rPr b="0" i="0" lang="en-GB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Labelling each pixel of an image with a distance to the nearest obstacle pixel</a:t>
            </a:r>
            <a:endParaRPr/>
          </a:p>
          <a:p>
            <a:pPr indent="-334328" lvl="0" marL="334328" marR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082"/>
              <a:buFont typeface="Arial"/>
              <a:buChar char="»"/>
            </a:pPr>
            <a:r>
              <a:rPr b="0" i="0" lang="en-GB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Most common type of an obstacle pixel – boundary pixel in a </a:t>
            </a:r>
            <a:r>
              <a:rPr b="1" i="0" lang="en-GB" sz="3082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binary image</a:t>
            </a:r>
            <a:endParaRPr/>
          </a:p>
          <a:p>
            <a:pPr indent="-334328" lvl="0" marL="334328" marR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3082"/>
              <a:buFont typeface="Arial"/>
              <a:buChar char="»"/>
            </a:pPr>
            <a:r>
              <a:rPr b="0" i="0" lang="en-GB" sz="3082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Usually qualified with a chosen </a:t>
            </a:r>
            <a:r>
              <a:rPr b="1" i="0" lang="en-GB" sz="3082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metric</a:t>
            </a:r>
            <a:endParaRPr b="1" i="0" sz="3082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2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Metrics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42"/>
          <p:cNvSpPr txBox="1"/>
          <p:nvPr>
            <p:ph idx="1" type="body"/>
          </p:nvPr>
        </p:nvSpPr>
        <p:spPr>
          <a:xfrm>
            <a:off x="629263" y="1825439"/>
            <a:ext cx="3877501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Euclidean distance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Euclidean metric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Pythagorean metric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norm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distance</a:t>
            </a:r>
            <a:endParaRPr sz="2400"/>
          </a:p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Taxicab geometry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City block distance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Manhattan distance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Manhattan length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Rectilinear distance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norm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distance</a:t>
            </a:r>
            <a:endParaRPr sz="2400"/>
          </a:p>
        </p:txBody>
      </p:sp>
      <p:sp>
        <p:nvSpPr>
          <p:cNvPr id="257" name="Google Shape;257;p42"/>
          <p:cNvSpPr txBox="1"/>
          <p:nvPr>
            <p:ph idx="2" type="body"/>
          </p:nvPr>
        </p:nvSpPr>
        <p:spPr>
          <a:xfrm>
            <a:off x="4637237" y="1825439"/>
            <a:ext cx="3877502" cy="43510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7028" lvl="0" marL="334328" marR="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Chebyshev distance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400"/>
          </a:p>
          <a:p>
            <a:pPr indent="-326643" lvl="1" marL="759714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Tchebychev distance</a:t>
            </a:r>
            <a:endParaRPr sz="2400"/>
          </a:p>
          <a:p>
            <a:pPr indent="-326643" lvl="1" marL="759714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Maximum distance</a:t>
            </a:r>
            <a:endParaRPr sz="2400"/>
          </a:p>
          <a:p>
            <a:pPr indent="-326643" lvl="1" marL="759714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Chessboard distance</a:t>
            </a:r>
            <a:endParaRPr sz="2400"/>
          </a:p>
          <a:p>
            <a:pPr indent="-326643" lvl="1" marL="759714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∞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norm</a:t>
            </a:r>
            <a:endParaRPr sz="2400"/>
          </a:p>
          <a:p>
            <a:pPr indent="-326643" lvl="1" marL="759714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baseline="3000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∞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distance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Euclidean Distance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43"/>
          <p:cNvSpPr txBox="1"/>
          <p:nvPr>
            <p:ph idx="1" type="body"/>
          </p:nvPr>
        </p:nvSpPr>
        <p:spPr>
          <a:xfrm>
            <a:off x="629275" y="1825444"/>
            <a:ext cx="3877500" cy="17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8" lvl="0" marL="334328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Arial"/>
              <a:buChar char="»"/>
            </a:pPr>
            <a:r>
              <a:rPr b="0" i="0" lang="en-GB" sz="28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Distance between </a:t>
            </a:r>
            <a:r>
              <a:rPr b="1" i="0" lang="en-GB" sz="28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GB" sz="28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points</a:t>
            </a:r>
            <a:endParaRPr/>
          </a:p>
          <a:p>
            <a:pPr indent="-334327" lvl="0" marL="334327" marR="0" rtl="0" algn="l"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850"/>
              <a:buFont typeface="Arial"/>
              <a:buChar char="»"/>
            </a:pPr>
            <a:r>
              <a:rPr b="0" i="0" lang="en-GB" sz="28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</a:t>
            </a:r>
            <a:r>
              <a:rPr b="1" i="0" lang="en-GB" sz="28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Euclidean space</a:t>
            </a:r>
            <a:endParaRPr b="0" i="0" sz="2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4" name="Google Shape;264;p43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4535" l="1119" r="1528" t="2717"/>
          <a:stretch/>
        </p:blipFill>
        <p:spPr>
          <a:xfrm>
            <a:off x="502800" y="3429000"/>
            <a:ext cx="8138400" cy="273690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43"/>
          <p:cNvSpPr txBox="1"/>
          <p:nvPr/>
        </p:nvSpPr>
        <p:spPr>
          <a:xfrm>
            <a:off x="2086200" y="6270425"/>
            <a:ext cx="49716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“Distance Transformation”. Licensed under CC BY-SA 3.0 via Wikipedia - </a:t>
            </a:r>
            <a:r>
              <a:rPr b="0" i="0" lang="en-GB" sz="800" u="sng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rPr>
              <a:t>https://en.wikipedia.org/wiki/File:Distance_Transformation.gif#/media/File:Distance_Transformation.gif</a:t>
            </a:r>
            <a:endParaRPr b="0" i="0" sz="800" u="sng" cap="none" strike="noStrike">
              <a:solidFill>
                <a:schemeClr val="accent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66" name="Google Shape;266;p43"/>
          <p:cNvSpPr txBox="1"/>
          <p:nvPr>
            <p:ph idx="1" type="body"/>
          </p:nvPr>
        </p:nvSpPr>
        <p:spPr>
          <a:xfrm>
            <a:off x="4787450" y="1825444"/>
            <a:ext cx="3877500" cy="17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7" lvl="0" marL="334327" marR="0" rtl="0" algn="l">
              <a:spcBef>
                <a:spcPts val="685"/>
              </a:spcBef>
              <a:spcAft>
                <a:spcPts val="0"/>
              </a:spcAft>
              <a:buClr>
                <a:schemeClr val="dk1"/>
              </a:buClr>
              <a:buSzPts val="2850"/>
              <a:buFont typeface="Arial"/>
              <a:buChar char="»"/>
            </a:pPr>
            <a:r>
              <a:rPr b="1" i="0" lang="en-GB" sz="28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Ordinary distance</a:t>
            </a:r>
            <a:r>
              <a:rPr b="0" i="0" lang="en-GB" sz="28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85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– i.e. straight-line</a:t>
            </a:r>
            <a:endParaRPr/>
          </a:p>
          <a:p>
            <a:pPr indent="0" lvl="0" marL="0" marR="0" rtl="0" algn="l">
              <a:spcBef>
                <a:spcPts val="685"/>
              </a:spcBef>
              <a:spcAft>
                <a:spcPts val="0"/>
              </a:spcAft>
              <a:buNone/>
            </a:pPr>
            <a:r>
              <a:t/>
            </a:r>
            <a:endParaRPr b="0" i="0" sz="285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6"/>
          <p:cNvSpPr txBox="1"/>
          <p:nvPr>
            <p:ph type="title"/>
          </p:nvPr>
        </p:nvSpPr>
        <p:spPr>
          <a:xfrm>
            <a:off x="629262" y="364512"/>
            <a:ext cx="7885500" cy="13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Mathematical Morphological</a:t>
            </a:r>
            <a:br>
              <a:rPr lang="en-GB" sz="3000"/>
            </a:br>
            <a:r>
              <a:rPr lang="en-GB" sz="3000"/>
              <a:t>(MM) Operations in Images</a:t>
            </a:r>
            <a:endParaRPr sz="3000"/>
          </a:p>
        </p:txBody>
      </p:sp>
      <p:sp>
        <p:nvSpPr>
          <p:cNvPr id="123" name="Google Shape;123;p26"/>
          <p:cNvSpPr txBox="1"/>
          <p:nvPr>
            <p:ph idx="1" type="body"/>
          </p:nvPr>
        </p:nvSpPr>
        <p:spPr>
          <a:xfrm>
            <a:off x="629263" y="1825439"/>
            <a:ext cx="38775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758" lvl="0" marL="334327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</a:pPr>
            <a:r>
              <a:rPr lang="en-GB" sz="2400">
                <a:solidFill>
                  <a:schemeClr val="dk1"/>
                </a:solidFill>
              </a:rPr>
              <a:t>Theory/technique for analysis/processing of geometrical structures, based on: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Set theory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Lattice theory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Topology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Random functions</a:t>
            </a:r>
            <a:endParaRPr/>
          </a:p>
        </p:txBody>
      </p:sp>
      <p:sp>
        <p:nvSpPr>
          <p:cNvPr id="124" name="Google Shape;124;p26"/>
          <p:cNvSpPr txBox="1"/>
          <p:nvPr>
            <p:ph idx="2" type="body"/>
          </p:nvPr>
        </p:nvSpPr>
        <p:spPr>
          <a:xfrm>
            <a:off x="4637237" y="1825439"/>
            <a:ext cx="3877500" cy="43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758" lvl="0" marL="334327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»"/>
            </a:pPr>
            <a:r>
              <a:rPr lang="en-GB" sz="2400">
                <a:solidFill>
                  <a:schemeClr val="dk1"/>
                </a:solidFill>
              </a:rPr>
              <a:t>Foundation of basic MM operators to transform images: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Erosion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Dilation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Opening</a:t>
            </a:r>
            <a:endParaRPr sz="2400">
              <a:solidFill>
                <a:schemeClr val="dk1"/>
              </a:solidFill>
            </a:endParaRPr>
          </a:p>
          <a:p>
            <a:pPr indent="-329373" lvl="1" marL="759714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FF0000"/>
              </a:buClr>
              <a:buSzPts val="2400"/>
              <a:buChar char="–"/>
            </a:pPr>
            <a:r>
              <a:rPr b="1" lang="en-GB" sz="2400">
                <a:solidFill>
                  <a:srgbClr val="FF0000"/>
                </a:solidFill>
              </a:rPr>
              <a:t>Closing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4"/>
          <p:cNvSpPr txBox="1"/>
          <p:nvPr>
            <p:ph type="title"/>
          </p:nvPr>
        </p:nvSpPr>
        <p:spPr>
          <a:xfrm>
            <a:off x="629262" y="364512"/>
            <a:ext cx="7885500" cy="13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Euclidean Distance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2" name="Google Shape;272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7889" y="2105676"/>
            <a:ext cx="8528225" cy="170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4"/>
          <p:cNvSpPr txBox="1"/>
          <p:nvPr/>
        </p:nvSpPr>
        <p:spPr>
          <a:xfrm>
            <a:off x="654900" y="4436775"/>
            <a:ext cx="7834200" cy="16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/>
              <a:t>d()</a:t>
            </a:r>
            <a:r>
              <a:rPr lang="en-GB" sz="2000"/>
              <a:t> - </a:t>
            </a:r>
            <a:r>
              <a:rPr lang="en-GB" sz="2000"/>
              <a:t>euclidean</a:t>
            </a:r>
            <a:r>
              <a:rPr lang="en-GB" sz="2000"/>
              <a:t> distance measure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2000"/>
              <a:t>q</a:t>
            </a:r>
            <a:r>
              <a:rPr baseline="-25000" i="1" lang="en-GB" sz="2000"/>
              <a:t>1</a:t>
            </a:r>
            <a:r>
              <a:rPr lang="en-GB" sz="2000"/>
              <a:t>, </a:t>
            </a:r>
            <a:r>
              <a:rPr i="1" lang="en-GB" sz="2000"/>
              <a:t>q</a:t>
            </a:r>
            <a:r>
              <a:rPr baseline="-25000" i="1" lang="en-GB" sz="2000"/>
              <a:t>2</a:t>
            </a:r>
            <a:r>
              <a:rPr lang="en-GB" sz="2000"/>
              <a:t>, …, </a:t>
            </a:r>
            <a:r>
              <a:rPr i="1" lang="en-GB" sz="2000"/>
              <a:t>q</a:t>
            </a:r>
            <a:r>
              <a:rPr baseline="-25000" i="1" lang="en-GB" sz="2000"/>
              <a:t>n</a:t>
            </a:r>
            <a:r>
              <a:rPr lang="en-GB" sz="2000"/>
              <a:t> - coordinates of point q along the first, second, … and</a:t>
            </a:r>
            <a:br>
              <a:rPr lang="en-GB" sz="2000"/>
            </a:br>
            <a:r>
              <a:rPr lang="en-GB" sz="2000"/>
              <a:t>	n</a:t>
            </a:r>
            <a:r>
              <a:rPr baseline="30000" lang="en-GB" sz="2000"/>
              <a:t>th</a:t>
            </a:r>
            <a:r>
              <a:rPr lang="en-GB" sz="2000"/>
              <a:t> dimension</a:t>
            </a:r>
            <a:endParaRPr sz="2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5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Taxicab Geometry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45"/>
          <p:cNvSpPr txBox="1"/>
          <p:nvPr>
            <p:ph idx="1" type="body"/>
          </p:nvPr>
        </p:nvSpPr>
        <p:spPr>
          <a:xfrm>
            <a:off x="629263" y="1825439"/>
            <a:ext cx="3877501" cy="3704325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-471" r="-1571" t="-1479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082" u="none" cap="none" strike="noStrik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pic>
        <p:nvPicPr>
          <p:cNvPr id="280" name="Google Shape;280;p45"/>
          <p:cNvPicPr preferRelativeResize="0"/>
          <p:nvPr>
            <p:ph idx="2" type="body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37088" y="2062163"/>
            <a:ext cx="3878262" cy="38782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32998" y="5369751"/>
            <a:ext cx="4373775" cy="729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6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Chebyshev Distance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46"/>
          <p:cNvSpPr txBox="1"/>
          <p:nvPr>
            <p:ph idx="1" type="body"/>
          </p:nvPr>
        </p:nvSpPr>
        <p:spPr>
          <a:xfrm>
            <a:off x="629263" y="1597439"/>
            <a:ext cx="3877500" cy="40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4328" lvl="0" marL="33432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19"/>
              <a:buFont typeface="Arial"/>
              <a:buChar char="»"/>
            </a:pPr>
            <a:r>
              <a:rPr b="1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Distance</a:t>
            </a: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between </a:t>
            </a:r>
            <a:r>
              <a:rPr b="1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vectors</a:t>
            </a:r>
            <a:endParaRPr/>
          </a:p>
          <a:p>
            <a:pPr indent="-334328" lvl="0" marL="334328" marR="0" rtl="0" algn="l">
              <a:lnSpc>
                <a:spcPct val="90000"/>
              </a:lnSpc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619"/>
              <a:buFont typeface="Arial"/>
              <a:buChar char="»"/>
            </a:pP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 of differences along any dimension</a:t>
            </a:r>
            <a:endParaRPr/>
          </a:p>
          <a:p>
            <a:pPr indent="-334328" lvl="0" marL="334328" marR="0" rtl="0" algn="l">
              <a:lnSpc>
                <a:spcPct val="90000"/>
              </a:lnSpc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619"/>
              <a:buFont typeface="Arial"/>
              <a:buChar char="»"/>
            </a:pPr>
            <a:r>
              <a:rPr b="1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Chess</a:t>
            </a: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board example</a:t>
            </a:r>
            <a:endParaRPr/>
          </a:p>
          <a:p>
            <a:pPr indent="-334328" lvl="0" marL="334328" marR="0" rtl="0" algn="l">
              <a:lnSpc>
                <a:spcPct val="90000"/>
              </a:lnSpc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619"/>
              <a:buFont typeface="Arial"/>
              <a:buChar char="»"/>
            </a:pP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Minimum number of </a:t>
            </a:r>
            <a:r>
              <a:rPr b="1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required king moves</a:t>
            </a:r>
            <a:endParaRPr/>
          </a:p>
          <a:p>
            <a:pPr indent="-334328" lvl="0" marL="334328" marR="0" rtl="0" algn="l">
              <a:lnSpc>
                <a:spcPct val="90000"/>
              </a:lnSpc>
              <a:spcBef>
                <a:spcPts val="685"/>
              </a:spcBef>
              <a:spcAft>
                <a:spcPts val="0"/>
              </a:spcAft>
              <a:buClr>
                <a:srgbClr val="000000"/>
              </a:buClr>
              <a:buSzPts val="2619"/>
              <a:buFont typeface="Arial"/>
              <a:buChar char="»"/>
            </a:pPr>
            <a:r>
              <a:rPr b="0" i="0" lang="en-GB" sz="261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Figure: distances of each square from f6</a:t>
            </a:r>
            <a:endParaRPr b="0" i="0" sz="2619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89" name="Google Shape;289;p46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30084" l="0" r="0" t="0"/>
          <a:stretch/>
        </p:blipFill>
        <p:spPr>
          <a:xfrm>
            <a:off x="4572000" y="1597450"/>
            <a:ext cx="4145100" cy="424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4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2849" y="5611750"/>
            <a:ext cx="4145100" cy="360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7"/>
          <p:cNvSpPr txBox="1"/>
          <p:nvPr>
            <p:ph type="title"/>
          </p:nvPr>
        </p:nvSpPr>
        <p:spPr>
          <a:xfrm>
            <a:off x="623826" y="1710178"/>
            <a:ext cx="7887000" cy="2852700"/>
          </a:xfrm>
          <a:prstGeom prst="rect">
            <a:avLst/>
          </a:prstGeom>
        </p:spPr>
        <p:txBody>
          <a:bodyPr anchorCtr="0" anchor="b" bIns="79850" lIns="79850" spcFirstLastPara="1" rIns="79850" wrap="square" tIns="798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Your Attention!</a:t>
            </a:r>
            <a:endParaRPr/>
          </a:p>
        </p:txBody>
      </p:sp>
      <p:sp>
        <p:nvSpPr>
          <p:cNvPr id="296" name="Google Shape;296;p47"/>
          <p:cNvSpPr txBox="1"/>
          <p:nvPr>
            <p:ph idx="1" type="body"/>
          </p:nvPr>
        </p:nvSpPr>
        <p:spPr>
          <a:xfrm>
            <a:off x="623826" y="4588809"/>
            <a:ext cx="7887000" cy="1501200"/>
          </a:xfrm>
          <a:prstGeom prst="rect">
            <a:avLst/>
          </a:prstGeom>
        </p:spPr>
        <p:txBody>
          <a:bodyPr anchorCtr="0" anchor="t" bIns="79850" lIns="79850" spcFirstLastPara="1" rIns="79850" wrap="square" tIns="79850">
            <a:no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7"/>
          <p:cNvSpPr txBox="1"/>
          <p:nvPr>
            <p:ph idx="12" type="sldNum"/>
          </p:nvPr>
        </p:nvSpPr>
        <p:spPr>
          <a:xfrm>
            <a:off x="8169529" y="6254324"/>
            <a:ext cx="294900" cy="295500"/>
          </a:xfrm>
          <a:prstGeom prst="rect">
            <a:avLst/>
          </a:prstGeom>
        </p:spPr>
        <p:txBody>
          <a:bodyPr anchorCtr="0" anchor="t" bIns="45525" lIns="45525" spcFirstLastPara="1" rIns="45525" wrap="square" tIns="455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98" name="Google Shape;298;p47"/>
          <p:cNvSpPr txBox="1"/>
          <p:nvPr/>
        </p:nvSpPr>
        <p:spPr>
          <a:xfrm rot="880621">
            <a:off x="2724961" y="1091101"/>
            <a:ext cx="5718911" cy="89901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400">
                <a:solidFill>
                  <a:srgbClr val="FF0000"/>
                </a:solidFill>
              </a:rPr>
              <a:t>Explain the mathematical notation </a:t>
            </a:r>
            <a:br>
              <a:rPr b="1" lang="en-GB" sz="2400">
                <a:solidFill>
                  <a:srgbClr val="FF0000"/>
                </a:solidFill>
              </a:rPr>
            </a:br>
            <a:r>
              <a:rPr b="1" lang="en-GB" sz="2400">
                <a:solidFill>
                  <a:srgbClr val="FF0000"/>
                </a:solidFill>
              </a:rPr>
              <a:t>in the practical instruction</a:t>
            </a:r>
            <a:endParaRPr b="1" sz="24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7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Shape (</a:t>
            </a:r>
            <a:r>
              <a:rPr b="1" i="0" lang="en-GB" sz="30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Blue</a:t>
            </a: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and Its</a:t>
            </a:r>
            <a:b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Morphological</a:t>
            </a:r>
            <a:br>
              <a:rPr lang="en-GB" sz="3000"/>
            </a:b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Dilation (</a:t>
            </a:r>
            <a:r>
              <a:rPr b="1" i="0" lang="en-GB" sz="3000" u="none" cap="none" strike="noStrike">
                <a:solidFill>
                  <a:srgbClr val="00B050"/>
                </a:solidFill>
                <a:latin typeface="Arial"/>
                <a:ea typeface="Arial"/>
                <a:cs typeface="Arial"/>
                <a:sym typeface="Arial"/>
              </a:rPr>
              <a:t>Green</a:t>
            </a: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r>
              <a:rPr lang="en-GB" sz="3000"/>
              <a:t> and </a:t>
            </a: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b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b="1" i="0" lang="en-GB" sz="30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Yellow</a:t>
            </a:r>
            <a:r>
              <a:rPr b="0" i="0" lang="en-GB" sz="3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3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27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25886" y="1825625"/>
            <a:ext cx="3492227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8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8"/>
          <p:cNvSpPr txBox="1"/>
          <p:nvPr>
            <p:ph idx="1" type="body"/>
          </p:nvPr>
        </p:nvSpPr>
        <p:spPr>
          <a:xfrm>
            <a:off x="629277" y="1825450"/>
            <a:ext cx="4636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090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</a:t>
            </a:r>
            <a:r>
              <a:rPr b="1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0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fundamental operations in </a:t>
            </a:r>
            <a:r>
              <a:rPr b="1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MM</a:t>
            </a:r>
            <a:endParaRPr sz="2400"/>
          </a:p>
          <a:p>
            <a:pPr indent="-335090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being </a:t>
            </a:r>
            <a:r>
              <a:rPr b="1" i="0" lang="en-GB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5090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Basis for other MM operations</a:t>
            </a:r>
            <a:endParaRPr sz="2400"/>
          </a:p>
          <a:p>
            <a:pPr indent="-335090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sz="2400"/>
          </a:p>
          <a:p>
            <a:pPr indent="-314705" lvl="1" marL="75971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Erosion of </a:t>
            </a: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dark-blue square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disk</a:t>
            </a:r>
            <a:endParaRPr sz="2400"/>
          </a:p>
          <a:p>
            <a:pPr indent="-314705" lvl="1" marL="759714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Resulting in </a:t>
            </a:r>
            <a:r>
              <a:rPr b="1" i="0" lang="en-GB" sz="2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light-blue square</a:t>
            </a:r>
            <a:endParaRPr sz="2400"/>
          </a:p>
          <a:p>
            <a:pPr indent="-335089" lvl="0" marL="334327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Application: thinner lines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28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738" y="2089552"/>
            <a:ext cx="3878400" cy="382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8"/>
          <p:cNvSpPr txBox="1"/>
          <p:nvPr/>
        </p:nvSpPr>
        <p:spPr>
          <a:xfrm>
            <a:off x="4637088" y="6312579"/>
            <a:ext cx="3877651" cy="5454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“Erosion” by Renatokeshet at the English language Wikipedia. Licensed under CC BY-SA 3.0 via Commons – </a:t>
            </a:r>
            <a:r>
              <a:rPr b="0" i="0" lang="en-GB" sz="800" u="sng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rPr>
              <a:t>https://commons.wikimedia.org/wiki/File:Erosion.png#/media/File:Erosion.png</a:t>
            </a:r>
            <a:endParaRPr b="0" i="0" sz="800" u="sng" cap="none" strike="noStrike">
              <a:solidFill>
                <a:schemeClr val="accent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9"/>
          <p:cNvSpPr txBox="1"/>
          <p:nvPr>
            <p:ph type="title"/>
          </p:nvPr>
        </p:nvSpPr>
        <p:spPr>
          <a:xfrm>
            <a:off x="629248" y="456725"/>
            <a:ext cx="3373500" cy="16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  <a:br>
              <a:rPr lang="en-GB"/>
            </a:br>
            <a:r>
              <a:rPr lang="en-GB"/>
              <a:t>of Erosion</a:t>
            </a:r>
            <a:br>
              <a:rPr lang="en-GB"/>
            </a:br>
            <a:r>
              <a:rPr lang="en-GB"/>
              <a:t>on Grayscale Image</a:t>
            </a:r>
            <a:endParaRPr/>
          </a:p>
        </p:txBody>
      </p:sp>
      <p:sp>
        <p:nvSpPr>
          <p:cNvPr id="146" name="Google Shape;146;p29"/>
          <p:cNvSpPr txBox="1"/>
          <p:nvPr>
            <p:ph idx="1" type="body"/>
          </p:nvPr>
        </p:nvSpPr>
        <p:spPr>
          <a:xfrm>
            <a:off x="3887026" y="986925"/>
            <a:ext cx="5256900" cy="48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85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9"/>
          <p:cNvSpPr txBox="1"/>
          <p:nvPr>
            <p:ph idx="2" type="body"/>
          </p:nvPr>
        </p:nvSpPr>
        <p:spPr>
          <a:xfrm>
            <a:off x="0" y="2057400"/>
            <a:ext cx="4002600" cy="3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85"/>
              </a:spcBef>
              <a:spcAft>
                <a:spcPts val="0"/>
              </a:spcAft>
              <a:buSzPts val="2400"/>
              <a:buChar char="●"/>
            </a:pPr>
            <a:r>
              <a:rPr lang="en-GB" sz="2400">
                <a:solidFill>
                  <a:schemeClr val="dk1"/>
                </a:solidFill>
              </a:rPr>
              <a:t>Using a 5x5 flat structuring element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Top figure demonstrates application of structuring element window to individual pixels of original image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-GB" sz="2400"/>
              <a:t>Bottom figure shows resulting eroded image</a:t>
            </a:r>
            <a:endParaRPr sz="2400"/>
          </a:p>
        </p:txBody>
      </p:sp>
      <p:pic>
        <p:nvPicPr>
          <p:cNvPr id="148" name="Google Shape;1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2775" y="991950"/>
            <a:ext cx="5141218" cy="4874101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9"/>
          <p:cNvSpPr txBox="1"/>
          <p:nvPr/>
        </p:nvSpPr>
        <p:spPr>
          <a:xfrm>
            <a:off x="4002775" y="5861025"/>
            <a:ext cx="5141100" cy="9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By Greg Insana - Own work, CC BY-SA 4.0, </a:t>
            </a:r>
            <a:r>
              <a:rPr lang="en-GB" sz="600" u="sng">
                <a:solidFill>
                  <a:schemeClr val="hlink"/>
                </a:solidFill>
                <a:hlinkClick r:id="rId4"/>
              </a:rPr>
              <a:t>https://commons.wikimedia.org/w/index.php?curid=58367668</a:t>
            </a:r>
            <a:endParaRPr sz="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0"/>
          <p:cNvSpPr txBox="1"/>
          <p:nvPr>
            <p:ph idx="1" type="body"/>
          </p:nvPr>
        </p:nvSpPr>
        <p:spPr>
          <a:xfrm>
            <a:off x="629277" y="1825450"/>
            <a:ext cx="4636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basic operations in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MM</a:t>
            </a:r>
            <a:endParaRPr sz="2400"/>
          </a:p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structuring element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(here: disk)</a:t>
            </a:r>
            <a:endParaRPr sz="2400"/>
          </a:p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Probing/expanding shapes contained in input image</a:t>
            </a:r>
            <a:endParaRPr sz="2400"/>
          </a:p>
          <a:p>
            <a:pPr indent="-349758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Dilation of </a:t>
            </a: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dark-blue square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disk</a:t>
            </a:r>
            <a:endParaRPr sz="2400"/>
          </a:p>
          <a:p>
            <a:pPr indent="-329373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resulting in </a:t>
            </a:r>
            <a:r>
              <a:rPr b="1" i="0" lang="en-GB" sz="2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light-blue square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rounded corners</a:t>
            </a:r>
            <a:endParaRPr sz="2400"/>
          </a:p>
          <a:p>
            <a:pPr indent="-349758" lvl="0" marL="33432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Application: thicker lines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7" name="Google Shape;157;p30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738" y="2089252"/>
            <a:ext cx="3878400" cy="38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/>
          <p:nvPr>
            <p:ph type="title"/>
          </p:nvPr>
        </p:nvSpPr>
        <p:spPr>
          <a:xfrm>
            <a:off x="629248" y="456725"/>
            <a:ext cx="3373500" cy="160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</a:t>
            </a:r>
            <a:br>
              <a:rPr lang="en-GB"/>
            </a:br>
            <a:r>
              <a:rPr lang="en-GB"/>
              <a:t>of Dilation</a:t>
            </a:r>
            <a:br>
              <a:rPr lang="en-GB"/>
            </a:br>
            <a:r>
              <a:rPr lang="en-GB"/>
              <a:t>on Grayscale Image</a:t>
            </a:r>
            <a:endParaRPr/>
          </a:p>
        </p:txBody>
      </p:sp>
      <p:sp>
        <p:nvSpPr>
          <p:cNvPr id="164" name="Google Shape;164;p31"/>
          <p:cNvSpPr txBox="1"/>
          <p:nvPr>
            <p:ph idx="1" type="body"/>
          </p:nvPr>
        </p:nvSpPr>
        <p:spPr>
          <a:xfrm>
            <a:off x="3887026" y="986925"/>
            <a:ext cx="5256900" cy="48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85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31"/>
          <p:cNvSpPr txBox="1"/>
          <p:nvPr>
            <p:ph idx="2" type="body"/>
          </p:nvPr>
        </p:nvSpPr>
        <p:spPr>
          <a:xfrm>
            <a:off x="0" y="2057400"/>
            <a:ext cx="4002600" cy="3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685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Using a 5x5 flat structuring element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Char char="●"/>
            </a:pPr>
            <a:r>
              <a:rPr lang="en-GB" sz="2400"/>
              <a:t>Top figure demonstrates application of structuring element window to individual pixels of original image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2400"/>
              <a:buChar char="●"/>
            </a:pPr>
            <a:r>
              <a:rPr lang="en-GB" sz="2400"/>
              <a:t>Bottom figure shows resulting dilated image</a:t>
            </a:r>
            <a:endParaRPr sz="2400"/>
          </a:p>
        </p:txBody>
      </p:sp>
      <p:pic>
        <p:nvPicPr>
          <p:cNvPr id="166" name="Google Shape;166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02775" y="991950"/>
            <a:ext cx="5141218" cy="487410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31"/>
          <p:cNvSpPr txBox="1"/>
          <p:nvPr/>
        </p:nvSpPr>
        <p:spPr>
          <a:xfrm>
            <a:off x="4002775" y="5861025"/>
            <a:ext cx="5141100" cy="9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/>
              <a:t>By Greg Insana - Own work, CC BY-SA 4.0, </a:t>
            </a:r>
            <a:r>
              <a:rPr lang="en-GB" sz="600" u="sng">
                <a:solidFill>
                  <a:schemeClr val="hlink"/>
                </a:solidFill>
                <a:hlinkClick r:id="rId4"/>
              </a:rPr>
              <a:t>https://commons.wikimedia.org/w/index.php?curid=58367668</a:t>
            </a:r>
            <a:endParaRPr sz="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Opening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629277" y="1825450"/>
            <a:ext cx="4636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20421" lvl="0" marL="334328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structuring element</a:t>
            </a:r>
            <a:endParaRPr sz="2400"/>
          </a:p>
          <a:p>
            <a:pPr indent="-320421" lvl="0" marL="334328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sz="2400"/>
          </a:p>
          <a:p>
            <a:pPr indent="-300036" lvl="1" marL="759714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Opening of </a:t>
            </a: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dark-blue square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by disk</a:t>
            </a:r>
            <a:endParaRPr sz="2400"/>
          </a:p>
          <a:p>
            <a:pPr indent="-300036" lvl="1" marL="759714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Resulting in </a:t>
            </a:r>
            <a:r>
              <a:rPr b="1" i="0" lang="en-GB" sz="2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light-blue square 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with round corners</a:t>
            </a:r>
            <a:endParaRPr sz="2400"/>
          </a:p>
          <a:p>
            <a:pPr indent="-320421" lvl="0" marL="334328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Application: removing small objects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32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738" y="2089252"/>
            <a:ext cx="3878400" cy="38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/>
          <p:nvPr>
            <p:ph type="title"/>
          </p:nvPr>
        </p:nvSpPr>
        <p:spPr>
          <a:xfrm>
            <a:off x="629262" y="364512"/>
            <a:ext cx="7885477" cy="13254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GB" sz="4281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Closing</a:t>
            </a:r>
            <a:endParaRPr b="0" i="0" sz="4281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3"/>
          <p:cNvSpPr txBox="1"/>
          <p:nvPr>
            <p:ph idx="1" type="body"/>
          </p:nvPr>
        </p:nvSpPr>
        <p:spPr>
          <a:xfrm>
            <a:off x="629277" y="1825450"/>
            <a:ext cx="46365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Erosion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dilation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</a:t>
            </a:r>
            <a:r>
              <a:rPr b="1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structuring element</a:t>
            </a:r>
            <a:endParaRPr sz="2400"/>
          </a:p>
          <a:p>
            <a:pPr indent="-335090" lvl="0" marL="33432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Closing of </a:t>
            </a: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dark-blue shape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disk</a:t>
            </a:r>
            <a:endParaRPr sz="2400"/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00"/>
              <a:buFont typeface="Arial"/>
              <a:buChar char="–"/>
            </a:pP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Union of 2 squares</a:t>
            </a:r>
            <a:endParaRPr b="1" i="0" sz="2400" u="none" cap="none" strike="noStrike">
              <a:solidFill>
                <a:srgbClr val="0070C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705" lvl="1" marL="75971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–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Resulting in:</a:t>
            </a:r>
            <a:endParaRPr sz="2400"/>
          </a:p>
          <a:p>
            <a:pPr indent="-297037" lvl="2" marL="118917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2400"/>
              <a:buFont typeface="Arial"/>
              <a:buChar char="•"/>
            </a:pPr>
            <a:r>
              <a:rPr b="1" i="0" lang="en-GB" sz="2400" u="none" cap="none" strike="noStrike">
                <a:solidFill>
                  <a:srgbClr val="0070C0"/>
                </a:solidFill>
                <a:latin typeface="Arial"/>
                <a:ea typeface="Arial"/>
                <a:cs typeface="Arial"/>
                <a:sym typeface="Arial"/>
              </a:rPr>
              <a:t>Union of dark-blue shape</a:t>
            </a: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</a:t>
            </a:r>
            <a:endParaRPr sz="2400"/>
          </a:p>
          <a:p>
            <a:pPr indent="-297037" lvl="2" marL="118917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2400"/>
              <a:buFont typeface="Arial"/>
              <a:buChar char="•"/>
            </a:pPr>
            <a:r>
              <a:rPr b="1" i="0" lang="en-GB" sz="2400" u="none" cap="none" strike="noStrike">
                <a:solidFill>
                  <a:srgbClr val="00B0F0"/>
                </a:solidFill>
                <a:latin typeface="Arial"/>
                <a:ea typeface="Arial"/>
                <a:cs typeface="Arial"/>
                <a:sym typeface="Arial"/>
              </a:rPr>
              <a:t>Light-blue areas</a:t>
            </a:r>
            <a:endParaRPr sz="2400"/>
          </a:p>
          <a:p>
            <a:pPr indent="-335089" lvl="0" marL="33432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»"/>
            </a:pPr>
            <a:r>
              <a:rPr b="0" i="0" lang="en-GB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Application: removing small holes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33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5738" y="2089252"/>
            <a:ext cx="3878400" cy="382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nk Presentation - Default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nk Presentation">
  <a:themeElements>
    <a:clrScheme name="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tyw pakietu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